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307"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B0604020202020204" charset="0"/>
      <p:regular r:id="rId10"/>
      <p:bold r:id="rId11"/>
      <p:italic r:id="rId12"/>
      <p:boldItalic r:id="rId13"/>
    </p:embeddedFont>
    <p:embeddedFont>
      <p:font typeface="Lato Black" panose="020B0604020202020204" charset="0"/>
      <p:bold r:id="rId14"/>
      <p:bold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6024" userDrawn="1">
          <p15:clr>
            <a:srgbClr val="A4A3A4"/>
          </p15:clr>
        </p15:guide>
        <p15:guide id="4" pos="288"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172"/>
    <a:srgbClr val="A6A6A6"/>
    <a:srgbClr val="F3F3F3"/>
    <a:srgbClr val="7B7B7B"/>
    <a:srgbClr val="CDCDCD"/>
    <a:srgbClr val="B32436"/>
    <a:srgbClr val="C55967"/>
    <a:srgbClr val="FFFFFF"/>
    <a:srgbClr val="004E6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03" autoAdjust="0"/>
    <p:restoredTop sz="95220" autoAdjust="0"/>
  </p:normalViewPr>
  <p:slideViewPr>
    <p:cSldViewPr snapToGrid="0" showGuides="1">
      <p:cViewPr varScale="1">
        <p:scale>
          <a:sx n="21" d="100"/>
          <a:sy n="21" d="100"/>
        </p:scale>
        <p:origin x="941" y="58"/>
      </p:cViewPr>
      <p:guideLst>
        <p:guide pos="15552"/>
        <p:guide pos="6024"/>
        <p:guide pos="288"/>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11/30/2020</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291133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11/30/2020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bit.ly/TweetingDemocracy" TargetMode="External"/><Relationship Id="rId10"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4172"/>
        </a:solidFill>
        <a:effectLst/>
      </p:bgPr>
    </p:bg>
    <p:spTree>
      <p:nvGrpSpPr>
        <p:cNvPr id="1" name=""/>
        <p:cNvGrpSpPr/>
        <p:nvPr/>
      </p:nvGrpSpPr>
      <p:grpSpPr>
        <a:xfrm>
          <a:off x="0" y="0"/>
          <a:ext cx="0" cy="0"/>
          <a:chOff x="0" y="0"/>
          <a:chExt cx="0" cy="0"/>
        </a:xfrm>
      </p:grpSpPr>
      <p:sp>
        <p:nvSpPr>
          <p:cNvPr id="12" name="silent presenter">
            <a:extLst>
              <a:ext uri="{FF2B5EF4-FFF2-40B4-BE49-F238E27FC236}">
                <a16:creationId xmlns:a16="http://schemas.microsoft.com/office/drawing/2014/main" id="{EC86DA8B-8163-4552-8FA4-435C18CFF2A9}"/>
              </a:ext>
            </a:extLst>
          </p:cNvPr>
          <p:cNvSpPr/>
          <p:nvPr/>
        </p:nvSpPr>
        <p:spPr>
          <a:xfrm>
            <a:off x="2130" y="3736"/>
            <a:ext cx="8229600"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E35B311-3C19-412C-ADE6-EB2E4158F366}"/>
              </a:ext>
            </a:extLst>
          </p:cNvPr>
          <p:cNvSpPr txBox="1"/>
          <p:nvPr/>
        </p:nvSpPr>
        <p:spPr>
          <a:xfrm>
            <a:off x="459330" y="497548"/>
            <a:ext cx="7315200" cy="31269971"/>
          </a:xfrm>
          <a:prstGeom prst="rect">
            <a:avLst/>
          </a:prstGeom>
          <a:noFill/>
        </p:spPr>
        <p:txBody>
          <a:bodyPr wrap="square" rtlCol="0">
            <a:spAutoFit/>
          </a:bodyPr>
          <a:lstStyle/>
          <a:p>
            <a:pPr>
              <a:lnSpc>
                <a:spcPct val="120000"/>
              </a:lnSpc>
            </a:pPr>
            <a:r>
              <a:rPr lang="en-US" sz="3600" b="1" dirty="0">
                <a:solidFill>
                  <a:srgbClr val="154172"/>
                </a:solidFill>
                <a:latin typeface="Lato" panose="020F0502020204030203" pitchFamily="34" charset="0"/>
                <a:cs typeface="Segoe UI" panose="020B0502040204020203" pitchFamily="34" charset="0"/>
              </a:rPr>
              <a:t>INTRO: </a:t>
            </a:r>
          </a:p>
          <a:p>
            <a:pPr algn="just">
              <a:lnSpc>
                <a:spcPct val="120000"/>
              </a:lnSpc>
            </a:pPr>
            <a:r>
              <a:rPr lang="en-US" sz="3600" dirty="0">
                <a:latin typeface="Lato" panose="020F0502020204030203" pitchFamily="34" charset="0"/>
                <a:cs typeface="Segoe UI" panose="020B0502040204020203" pitchFamily="34" charset="0"/>
              </a:rPr>
              <a:t>Twitter has evolved into a key platform for modern politics – offering politicians a fast and efficient way to communicate their message to the general public. By looking at the tweets made by seven major Democratic Party Presidential Nominee hopefuls,  we sought to better understand how the candidates used this evolving platform to engage Americans.</a:t>
            </a: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154172"/>
                </a:solidFill>
                <a:latin typeface="Lato" panose="020F0502020204030203" pitchFamily="34" charset="0"/>
                <a:cs typeface="Segoe UI" panose="020B0502040204020203" pitchFamily="34" charset="0"/>
              </a:rPr>
              <a:t>THE DATA: </a:t>
            </a:r>
          </a:p>
          <a:p>
            <a:pPr algn="just">
              <a:lnSpc>
                <a:spcPct val="120000"/>
              </a:lnSpc>
            </a:pPr>
            <a:r>
              <a:rPr lang="en-US" sz="3600" dirty="0">
                <a:latin typeface="Lato" panose="020F0502020204030203" pitchFamily="34" charset="0"/>
                <a:cs typeface="Segoe UI" panose="020B0502040204020203" pitchFamily="34" charset="0"/>
              </a:rPr>
              <a:t>The data was collected  from Twitter’s API and contains </a:t>
            </a:r>
            <a:r>
              <a:rPr lang="en-US" sz="3600" b="1" dirty="0">
                <a:solidFill>
                  <a:srgbClr val="154172"/>
                </a:solidFill>
                <a:latin typeface="Lato" panose="020F0502020204030203" pitchFamily="34" charset="0"/>
                <a:cs typeface="Segoe UI" panose="020B0502040204020203" pitchFamily="34" charset="0"/>
              </a:rPr>
              <a:t>13,814</a:t>
            </a:r>
            <a:r>
              <a:rPr lang="en-US" sz="3600" dirty="0">
                <a:latin typeface="Lato" panose="020F0502020204030203" pitchFamily="34" charset="0"/>
                <a:cs typeface="Segoe UI" panose="020B0502040204020203" pitchFamily="34" charset="0"/>
              </a:rPr>
              <a:t> tweets from the seven most prominent nominee hopefuls from the start of campaign season (August 2019) through Super Tuesday (March 2, 2020). </a:t>
            </a: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154172"/>
              </a:solidFill>
              <a:latin typeface="Lato" panose="020F0502020204030203" pitchFamily="34" charset="0"/>
              <a:cs typeface="Segoe UI" panose="020B0502040204020203" pitchFamily="34" charset="0"/>
            </a:endParaRPr>
          </a:p>
          <a:p>
            <a:pPr>
              <a:lnSpc>
                <a:spcPct val="120000"/>
              </a:lnSpc>
            </a:pPr>
            <a:r>
              <a:rPr lang="en-US" sz="3600" b="1" dirty="0">
                <a:solidFill>
                  <a:srgbClr val="154172"/>
                </a:solidFill>
                <a:latin typeface="Lato" panose="020F0502020204030203" pitchFamily="34" charset="0"/>
                <a:cs typeface="Segoe UI" panose="020B0502040204020203" pitchFamily="34" charset="0"/>
              </a:rPr>
              <a:t>METHODS:</a:t>
            </a:r>
          </a:p>
          <a:p>
            <a:pPr>
              <a:lnSpc>
                <a:spcPct val="120000"/>
              </a:lnSpc>
              <a:buFont typeface="Arial" panose="020B0604020202020204" pitchFamily="34" charset="0"/>
              <a:buChar char="•"/>
            </a:pPr>
            <a:r>
              <a:rPr lang="en-US" altLang="en-US" sz="3600" dirty="0">
                <a:latin typeface="Lato" panose="020B0604020202020204" charset="0"/>
              </a:rPr>
              <a:t> Data Collection (API Interfacing)</a:t>
            </a:r>
          </a:p>
          <a:p>
            <a:pPr>
              <a:lnSpc>
                <a:spcPct val="120000"/>
              </a:lnSpc>
              <a:buFont typeface="Arial" panose="020B0604020202020204" pitchFamily="34" charset="0"/>
              <a:buChar char="•"/>
            </a:pPr>
            <a:r>
              <a:rPr lang="en-US" altLang="en-US" sz="3600" dirty="0">
                <a:latin typeface="Lato" panose="020B0604020202020204" charset="0"/>
              </a:rPr>
              <a:t> Data Cleaning &amp; Wrangling</a:t>
            </a:r>
          </a:p>
          <a:p>
            <a:pPr>
              <a:lnSpc>
                <a:spcPct val="120000"/>
              </a:lnSpc>
              <a:buFont typeface="Arial" panose="020B0604020202020204" pitchFamily="34" charset="0"/>
              <a:buChar char="•"/>
            </a:pPr>
            <a:r>
              <a:rPr lang="en-US" altLang="en-US" sz="3600" dirty="0">
                <a:latin typeface="Lato" panose="020B0604020202020204" charset="0"/>
              </a:rPr>
              <a:t> Exploratory Data Analysis</a:t>
            </a:r>
          </a:p>
          <a:p>
            <a:pPr>
              <a:lnSpc>
                <a:spcPct val="120000"/>
              </a:lnSpc>
              <a:buFont typeface="Arial" panose="020B0604020202020204" pitchFamily="34" charset="0"/>
              <a:buChar char="•"/>
            </a:pPr>
            <a:r>
              <a:rPr lang="en-US" altLang="en-US" sz="3600" dirty="0">
                <a:latin typeface="Lato" panose="020B0604020202020204" charset="0"/>
              </a:rPr>
              <a:t> Authorship Detection</a:t>
            </a:r>
          </a:p>
          <a:p>
            <a:pPr lvl="1">
              <a:lnSpc>
                <a:spcPct val="120000"/>
              </a:lnSpc>
              <a:buFont typeface="Arial" panose="020B0604020202020204" pitchFamily="34" charset="0"/>
              <a:buChar char="•"/>
            </a:pPr>
            <a:r>
              <a:rPr lang="en-US" altLang="en-US" sz="3600" b="1" dirty="0">
                <a:solidFill>
                  <a:srgbClr val="154172"/>
                </a:solidFill>
                <a:latin typeface="Lato" panose="020B0604020202020204" charset="0"/>
              </a:rPr>
              <a:t> Traditional Stylistics</a:t>
            </a:r>
            <a:r>
              <a:rPr lang="en-US" altLang="en-US" sz="3600" dirty="0">
                <a:latin typeface="Lato" panose="020B0604020202020204" charset="0"/>
              </a:rPr>
              <a:t>—Mendenhall &amp; Kilgariff Methods</a:t>
            </a:r>
          </a:p>
          <a:p>
            <a:pPr lvl="1">
              <a:lnSpc>
                <a:spcPct val="120000"/>
              </a:lnSpc>
              <a:buFont typeface="Arial" panose="020B0604020202020204" pitchFamily="34" charset="0"/>
              <a:buChar char="•"/>
            </a:pPr>
            <a:r>
              <a:rPr lang="en-US" altLang="en-US" sz="3600" dirty="0">
                <a:latin typeface="Lato" panose="020B0604020202020204" charset="0"/>
              </a:rPr>
              <a:t> </a:t>
            </a:r>
            <a:r>
              <a:rPr lang="en-US" altLang="en-US" sz="3600" b="1" dirty="0">
                <a:solidFill>
                  <a:srgbClr val="154172"/>
                </a:solidFill>
                <a:latin typeface="Lato" panose="020B0604020202020204" charset="0"/>
              </a:rPr>
              <a:t>Supervised Machine Learning</a:t>
            </a:r>
          </a:p>
          <a:p>
            <a:pPr>
              <a:lnSpc>
                <a:spcPct val="120000"/>
              </a:lnSpc>
              <a:buFont typeface="Arial" panose="020B0604020202020204" pitchFamily="34" charset="0"/>
              <a:buChar char="•"/>
            </a:pPr>
            <a:r>
              <a:rPr lang="en-US" altLang="en-US" sz="3600" dirty="0">
                <a:latin typeface="Lato" panose="020B0604020202020204" charset="0"/>
              </a:rPr>
              <a:t> Topic Modeling</a:t>
            </a:r>
          </a:p>
          <a:p>
            <a:pPr lvl="1">
              <a:lnSpc>
                <a:spcPct val="120000"/>
              </a:lnSpc>
              <a:buFont typeface="Arial" panose="020B0604020202020204" pitchFamily="34" charset="0"/>
              <a:buChar char="•"/>
            </a:pPr>
            <a:r>
              <a:rPr lang="en-US" altLang="en-US" sz="3600" dirty="0">
                <a:latin typeface="Lato" panose="020B0604020202020204" charset="0"/>
              </a:rPr>
              <a:t> Latent Dirichlet allocation</a:t>
            </a:r>
          </a:p>
          <a:p>
            <a:pPr lvl="1">
              <a:lnSpc>
                <a:spcPct val="120000"/>
              </a:lnSpc>
              <a:buFont typeface="Arial" panose="020B0604020202020204" pitchFamily="34" charset="0"/>
              <a:buChar char="•"/>
            </a:pPr>
            <a:r>
              <a:rPr lang="en-US" altLang="en-US" sz="3600" dirty="0">
                <a:latin typeface="Lato" panose="020B0604020202020204" charset="0"/>
              </a:rPr>
              <a:t> Non-negative matrix factorization</a:t>
            </a:r>
          </a:p>
        </p:txBody>
      </p:sp>
      <p:pic>
        <p:nvPicPr>
          <p:cNvPr id="6" name="Picture 5" descr="Text&#10;&#10;Description automatically generated">
            <a:extLst>
              <a:ext uri="{FF2B5EF4-FFF2-40B4-BE49-F238E27FC236}">
                <a16:creationId xmlns:a16="http://schemas.microsoft.com/office/drawing/2014/main" id="{434F185D-218B-415D-970D-3F371D940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359" y="199239"/>
            <a:ext cx="18402640" cy="9582942"/>
          </a:xfrm>
          <a:prstGeom prst="rect">
            <a:avLst/>
          </a:prstGeom>
        </p:spPr>
      </p:pic>
      <p:sp>
        <p:nvSpPr>
          <p:cNvPr id="27" name="silent presenter">
            <a:extLst>
              <a:ext uri="{FF2B5EF4-FFF2-40B4-BE49-F238E27FC236}">
                <a16:creationId xmlns:a16="http://schemas.microsoft.com/office/drawing/2014/main" id="{ACCB04F6-A45D-43B4-944A-831D2AF407E3}"/>
              </a:ext>
            </a:extLst>
          </p:cNvPr>
          <p:cNvSpPr/>
          <p:nvPr/>
        </p:nvSpPr>
        <p:spPr>
          <a:xfrm>
            <a:off x="41148000" y="0"/>
            <a:ext cx="8229600"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A1FA536A-EFB2-4B1D-884B-C4B1960FEDD0}"/>
              </a:ext>
            </a:extLst>
          </p:cNvPr>
          <p:cNvGrpSpPr/>
          <p:nvPr/>
        </p:nvGrpSpPr>
        <p:grpSpPr>
          <a:xfrm>
            <a:off x="41632668" y="29959462"/>
            <a:ext cx="7695693" cy="2499490"/>
            <a:chOff x="41436449" y="29175431"/>
            <a:chExt cx="7695693" cy="2499490"/>
          </a:xfrm>
        </p:grpSpPr>
        <p:sp>
          <p:nvSpPr>
            <p:cNvPr id="25" name="Rectangle 24">
              <a:extLst>
                <a:ext uri="{FF2B5EF4-FFF2-40B4-BE49-F238E27FC236}">
                  <a16:creationId xmlns:a16="http://schemas.microsoft.com/office/drawing/2014/main" id="{6C58927B-03F4-44D9-8D79-71C7B2BF40D8}"/>
                </a:ext>
              </a:extLst>
            </p:cNvPr>
            <p:cNvSpPr/>
            <p:nvPr/>
          </p:nvSpPr>
          <p:spPr>
            <a:xfrm>
              <a:off x="45220542" y="29175431"/>
              <a:ext cx="3911600" cy="2446952"/>
            </a:xfrm>
            <a:prstGeom prst="rect">
              <a:avLst/>
            </a:prstGeom>
          </p:spPr>
          <p:txBody>
            <a:bodyPr wrap="square">
              <a:spAutoFit/>
            </a:bodyPr>
            <a:lstStyle/>
            <a:p>
              <a:pPr>
                <a:lnSpc>
                  <a:spcPct val="120000"/>
                </a:lnSpc>
              </a:pPr>
              <a:r>
                <a:rPr lang="en-US" sz="4400" dirty="0">
                  <a:solidFill>
                    <a:srgbClr val="154172"/>
                  </a:solidFill>
                  <a:latin typeface="Lato" panose="020F0502020204030203" pitchFamily="34" charset="0"/>
                  <a:cs typeface="Segoe UI" panose="020B0502040204020203" pitchFamily="34" charset="0"/>
                </a:rPr>
                <a:t>Hanna Born,</a:t>
              </a:r>
            </a:p>
            <a:p>
              <a:pPr>
                <a:lnSpc>
                  <a:spcPct val="120000"/>
                </a:lnSpc>
              </a:pPr>
              <a:r>
                <a:rPr lang="en-US" sz="4400" dirty="0">
                  <a:solidFill>
                    <a:srgbClr val="154172"/>
                  </a:solidFill>
                  <a:latin typeface="Lato" panose="020F0502020204030203" pitchFamily="34" charset="0"/>
                  <a:cs typeface="Segoe UI" panose="020B0502040204020203" pitchFamily="34" charset="0"/>
                </a:rPr>
                <a:t>Tom Malejko,</a:t>
              </a:r>
            </a:p>
            <a:p>
              <a:pPr>
                <a:lnSpc>
                  <a:spcPct val="120000"/>
                </a:lnSpc>
              </a:pPr>
              <a:r>
                <a:rPr lang="en-US" sz="4400" dirty="0">
                  <a:solidFill>
                    <a:srgbClr val="154172"/>
                  </a:solidFill>
                  <a:latin typeface="Lato" panose="020F0502020204030203" pitchFamily="34" charset="0"/>
                  <a:cs typeface="Segoe UI" panose="020B0502040204020203" pitchFamily="34" charset="0"/>
                </a:rPr>
                <a:t>Nicole Yoder</a:t>
              </a:r>
            </a:p>
          </p:txBody>
        </p:sp>
        <p:pic>
          <p:nvPicPr>
            <p:cNvPr id="13" name="Picture 12" descr="A close up of a logo&#10;&#10;Description automatically generated">
              <a:extLst>
                <a:ext uri="{FF2B5EF4-FFF2-40B4-BE49-F238E27FC236}">
                  <a16:creationId xmlns:a16="http://schemas.microsoft.com/office/drawing/2014/main" id="{10ED2919-3181-4ADE-8A03-4EE63CBB9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6449" y="29227970"/>
              <a:ext cx="3495644" cy="2446951"/>
            </a:xfrm>
            <a:prstGeom prst="rect">
              <a:avLst/>
            </a:prstGeom>
          </p:spPr>
        </p:pic>
      </p:grpSp>
      <p:sp>
        <p:nvSpPr>
          <p:cNvPr id="2" name="Rectangle 1">
            <a:extLst>
              <a:ext uri="{FF2B5EF4-FFF2-40B4-BE49-F238E27FC236}">
                <a16:creationId xmlns:a16="http://schemas.microsoft.com/office/drawing/2014/main" id="{C8AAD5B4-706A-47B7-84F5-F9EB3CD32B60}"/>
              </a:ext>
            </a:extLst>
          </p:cNvPr>
          <p:cNvSpPr/>
          <p:nvPr/>
        </p:nvSpPr>
        <p:spPr>
          <a:xfrm rot="16200000">
            <a:off x="6815298" y="24901410"/>
            <a:ext cx="9154125" cy="1569660"/>
          </a:xfrm>
          <a:prstGeom prst="rect">
            <a:avLst/>
          </a:prstGeom>
        </p:spPr>
        <p:txBody>
          <a:bodyPr wrap="square">
            <a:spAutoFit/>
          </a:bodyPr>
          <a:lstStyle/>
          <a:p>
            <a:r>
              <a:rPr lang="en-US" sz="96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Topic Modeling</a:t>
            </a:r>
            <a:endParaRPr lang="en-US" sz="1400" dirty="0"/>
          </a:p>
        </p:txBody>
      </p:sp>
      <p:sp>
        <p:nvSpPr>
          <p:cNvPr id="23" name="Rectangle 22">
            <a:extLst>
              <a:ext uri="{FF2B5EF4-FFF2-40B4-BE49-F238E27FC236}">
                <a16:creationId xmlns:a16="http://schemas.microsoft.com/office/drawing/2014/main" id="{DFF9A4D1-A6B1-4992-AAF4-C6353F790728}"/>
              </a:ext>
            </a:extLst>
          </p:cNvPr>
          <p:cNvSpPr/>
          <p:nvPr/>
        </p:nvSpPr>
        <p:spPr>
          <a:xfrm rot="16200000">
            <a:off x="7159341" y="13189388"/>
            <a:ext cx="7211473" cy="3046988"/>
          </a:xfrm>
          <a:prstGeom prst="rect">
            <a:avLst/>
          </a:prstGeom>
        </p:spPr>
        <p:txBody>
          <a:bodyPr wrap="square">
            <a:spAutoFit/>
          </a:bodyPr>
          <a:lstStyle/>
          <a:p>
            <a:pPr algn="ctr"/>
            <a:r>
              <a:rPr lang="en-US" sz="96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Authorship </a:t>
            </a:r>
          </a:p>
          <a:p>
            <a:pPr algn="ctr"/>
            <a:r>
              <a:rPr lang="en-US" sz="96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Detection</a:t>
            </a:r>
            <a:endParaRPr lang="en-US" sz="1400" dirty="0"/>
          </a:p>
        </p:txBody>
      </p:sp>
      <p:sp>
        <p:nvSpPr>
          <p:cNvPr id="7" name="Rectangle 6">
            <a:extLst>
              <a:ext uri="{FF2B5EF4-FFF2-40B4-BE49-F238E27FC236}">
                <a16:creationId xmlns:a16="http://schemas.microsoft.com/office/drawing/2014/main" id="{2FB03DB0-8105-46FB-8347-3B6ECD8A2BFB}"/>
              </a:ext>
            </a:extLst>
          </p:cNvPr>
          <p:cNvSpPr/>
          <p:nvPr/>
        </p:nvSpPr>
        <p:spPr>
          <a:xfrm>
            <a:off x="24656004" y="12450724"/>
            <a:ext cx="15317528" cy="4524315"/>
          </a:xfrm>
          <a:prstGeom prst="rect">
            <a:avLst/>
          </a:prstGeom>
        </p:spPr>
        <p:txBody>
          <a:bodyPr wrap="square">
            <a:spAutoFit/>
          </a:bodyPr>
          <a:lstStyle/>
          <a:p>
            <a:pPr algn="just">
              <a:lnSpc>
                <a:spcPct val="80000"/>
              </a:lnSpc>
            </a:pPr>
            <a:r>
              <a:rPr lang="en-US" sz="7200" i="1" dirty="0">
                <a:solidFill>
                  <a:schemeClr val="bg1"/>
                </a:solidFill>
                <a:latin typeface="Lato" panose="020F0502020204030203" pitchFamily="34" charset="0"/>
                <a:cs typeface="Segoe UI" panose="020B0502040204020203" pitchFamily="34" charset="0"/>
              </a:rPr>
              <a:t>The proper author was correctly identified for </a:t>
            </a:r>
            <a:r>
              <a:rPr lang="en-US" sz="7200" b="1" i="1" dirty="0">
                <a:solidFill>
                  <a:srgbClr val="B32436"/>
                </a:solidFill>
                <a:latin typeface="Lato" panose="020F0502020204030203" pitchFamily="34" charset="0"/>
                <a:cs typeface="Segoe UI" panose="020B0502040204020203" pitchFamily="34" charset="0"/>
              </a:rPr>
              <a:t>35%</a:t>
            </a:r>
            <a:r>
              <a:rPr lang="en-US" sz="7200" i="1" dirty="0">
                <a:solidFill>
                  <a:schemeClr val="bg1"/>
                </a:solidFill>
                <a:latin typeface="Lato" panose="020F0502020204030203" pitchFamily="34" charset="0"/>
                <a:cs typeface="Segoe UI" panose="020B0502040204020203" pitchFamily="34" charset="0"/>
              </a:rPr>
              <a:t> of tweets using a Random Forest model– the correct author appeared as a ‘Top 3’ prediction </a:t>
            </a:r>
            <a:r>
              <a:rPr lang="en-US" sz="7200" b="1" i="1" dirty="0">
                <a:solidFill>
                  <a:srgbClr val="B32436"/>
                </a:solidFill>
                <a:latin typeface="Lato" panose="020F0502020204030203" pitchFamily="34" charset="0"/>
                <a:cs typeface="Segoe UI" panose="020B0502040204020203" pitchFamily="34" charset="0"/>
              </a:rPr>
              <a:t>69% </a:t>
            </a:r>
            <a:r>
              <a:rPr lang="en-US" sz="7200" i="1" dirty="0">
                <a:solidFill>
                  <a:schemeClr val="bg1"/>
                </a:solidFill>
                <a:latin typeface="Lato" panose="020F0502020204030203" pitchFamily="34" charset="0"/>
                <a:cs typeface="Segoe UI" panose="020B0502040204020203" pitchFamily="34" charset="0"/>
              </a:rPr>
              <a:t>of the time. </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8511602" y="0"/>
            <a:ext cx="13629045" cy="9154126"/>
          </a:xfrm>
        </p:spPr>
        <p:txBody>
          <a:bodyPr anchor="t">
            <a:noAutofit/>
          </a:bodyPr>
          <a:lstStyle/>
          <a:p>
            <a:pPr algn="l">
              <a:lnSpc>
                <a:spcPct val="100000"/>
              </a:lnSpc>
            </a:pPr>
            <a:r>
              <a:rPr lang="en-US" sz="17300" dirty="0">
                <a:solidFill>
                  <a:srgbClr val="B32436"/>
                </a:solidFill>
                <a:latin typeface="Lato Black" panose="020F0A02020204030203" pitchFamily="34" charset="0"/>
                <a:ea typeface="Segoe UI Black" panose="020B0A02040204020203" pitchFamily="34" charset="0"/>
                <a:cs typeface="Segoe UI" panose="020B0502040204020203" pitchFamily="34" charset="0"/>
              </a:rPr>
              <a:t>Tweeting Democracy!</a:t>
            </a:r>
            <a:br>
              <a:rPr lang="en-US" sz="100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br>
            <a:r>
              <a:rPr lang="en-US" sz="8000" dirty="0">
                <a:solidFill>
                  <a:schemeClr val="bg1"/>
                </a:solidFill>
                <a:latin typeface="Lato" panose="020B0604020202020204" charset="0"/>
                <a:ea typeface="Segoe UI Black" panose="020B0A02040204020203" pitchFamily="34" charset="0"/>
                <a:cs typeface="Segoe UI" panose="020B0502040204020203" pitchFamily="34" charset="0"/>
              </a:rPr>
              <a:t>A look at the tweets of the 2020 Democratic Presidential Nominee Hopefuls</a:t>
            </a:r>
            <a:endParaRPr lang="en-US" sz="8000" dirty="0">
              <a:solidFill>
                <a:schemeClr val="bg1"/>
              </a:solidFill>
              <a:latin typeface="Lato" panose="020B0604020202020204" charset="0"/>
              <a:ea typeface="Roboto" panose="02000000000000000000" pitchFamily="2" charset="0"/>
              <a:cs typeface="Segoe UI" panose="020B0502040204020203" pitchFamily="34" charset="0"/>
            </a:endParaRPr>
          </a:p>
        </p:txBody>
      </p:sp>
      <p:sp>
        <p:nvSpPr>
          <p:cNvPr id="16" name="Freeform: Shape 15">
            <a:extLst>
              <a:ext uri="{FF2B5EF4-FFF2-40B4-BE49-F238E27FC236}">
                <a16:creationId xmlns:a16="http://schemas.microsoft.com/office/drawing/2014/main" id="{999E7F1F-D7E0-4204-AAEE-DDBD3930A2E2}"/>
              </a:ext>
            </a:extLst>
          </p:cNvPr>
          <p:cNvSpPr/>
          <p:nvPr/>
        </p:nvSpPr>
        <p:spPr>
          <a:xfrm>
            <a:off x="39378544" y="497548"/>
            <a:ext cx="5112157" cy="1084233"/>
          </a:xfrm>
          <a:custGeom>
            <a:avLst/>
            <a:gdLst>
              <a:gd name="connsiteX0" fmla="*/ 0 w 2161309"/>
              <a:gd name="connsiteY0" fmla="*/ 835176 h 835176"/>
              <a:gd name="connsiteX1" fmla="*/ 1080654 w 2161309"/>
              <a:gd name="connsiteY1" fmla="*/ 87030 h 835176"/>
              <a:gd name="connsiteX2" fmla="*/ 2161309 w 2161309"/>
              <a:gd name="connsiteY2" fmla="*/ 45467 h 835176"/>
            </a:gdLst>
            <a:ahLst/>
            <a:cxnLst>
              <a:cxn ang="0">
                <a:pos x="connsiteX0" y="connsiteY0"/>
              </a:cxn>
              <a:cxn ang="0">
                <a:pos x="connsiteX1" y="connsiteY1"/>
              </a:cxn>
              <a:cxn ang="0">
                <a:pos x="connsiteX2" y="connsiteY2"/>
              </a:cxn>
            </a:cxnLst>
            <a:rect l="l" t="t" r="r" b="b"/>
            <a:pathLst>
              <a:path w="2161309" h="835176">
                <a:moveTo>
                  <a:pt x="0" y="835176"/>
                </a:moveTo>
                <a:cubicBezTo>
                  <a:pt x="360218" y="526912"/>
                  <a:pt x="720436" y="218648"/>
                  <a:pt x="1080654" y="87030"/>
                </a:cubicBezTo>
                <a:cubicBezTo>
                  <a:pt x="1440872" y="-44588"/>
                  <a:pt x="1801090" y="439"/>
                  <a:pt x="2161309" y="45467"/>
                </a:cubicBezTo>
              </a:path>
            </a:pathLst>
          </a:custGeom>
          <a:noFill/>
          <a:ln w="76200">
            <a:headEnd type="triangle" w="lg" len="lg"/>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4172"/>
              </a:solidFill>
            </a:endParaRPr>
          </a:p>
        </p:txBody>
      </p:sp>
      <p:sp>
        <p:nvSpPr>
          <p:cNvPr id="17" name="Rectangle 16">
            <a:extLst>
              <a:ext uri="{FF2B5EF4-FFF2-40B4-BE49-F238E27FC236}">
                <a16:creationId xmlns:a16="http://schemas.microsoft.com/office/drawing/2014/main" id="{0E428724-251B-4A54-A493-C854789B5ABC}"/>
              </a:ext>
            </a:extLst>
          </p:cNvPr>
          <p:cNvSpPr/>
          <p:nvPr/>
        </p:nvSpPr>
        <p:spPr>
          <a:xfrm>
            <a:off x="42045830" y="213481"/>
            <a:ext cx="6741862" cy="3416320"/>
          </a:xfrm>
          <a:prstGeom prst="rect">
            <a:avLst/>
          </a:prstGeom>
        </p:spPr>
        <p:txBody>
          <a:bodyPr wrap="square">
            <a:spAutoFit/>
          </a:bodyPr>
          <a:lstStyle/>
          <a:p>
            <a:pPr algn="r">
              <a:lnSpc>
                <a:spcPct val="90000"/>
              </a:lnSpc>
            </a:pPr>
            <a:r>
              <a:rPr lang="en-US" sz="6000" b="1" i="1" dirty="0">
                <a:solidFill>
                  <a:srgbClr val="154172"/>
                </a:solidFill>
                <a:latin typeface="Lato" panose="020F0502020204030203" pitchFamily="34" charset="0"/>
                <a:cs typeface="Segoe UI" panose="020B0502040204020203" pitchFamily="34" charset="0"/>
              </a:rPr>
              <a:t>Each ‘stripe’ corresponds to a candidate… can you guess who?</a:t>
            </a:r>
          </a:p>
        </p:txBody>
      </p:sp>
      <p:sp>
        <p:nvSpPr>
          <p:cNvPr id="32" name="TextBox 31">
            <a:extLst>
              <a:ext uri="{FF2B5EF4-FFF2-40B4-BE49-F238E27FC236}">
                <a16:creationId xmlns:a16="http://schemas.microsoft.com/office/drawing/2014/main" id="{AFB51B08-7869-4A4B-9D42-7F0E19E18E91}"/>
              </a:ext>
            </a:extLst>
          </p:cNvPr>
          <p:cNvSpPr txBox="1"/>
          <p:nvPr/>
        </p:nvSpPr>
        <p:spPr>
          <a:xfrm>
            <a:off x="41470712" y="4283951"/>
            <a:ext cx="7315200" cy="19510085"/>
          </a:xfrm>
          <a:prstGeom prst="rect">
            <a:avLst/>
          </a:prstGeom>
          <a:noFill/>
        </p:spPr>
        <p:txBody>
          <a:bodyPr wrap="square" rtlCol="0">
            <a:spAutoFit/>
          </a:bodyPr>
          <a:lstStyle/>
          <a:p>
            <a:pPr>
              <a:lnSpc>
                <a:spcPct val="120000"/>
              </a:lnSpc>
            </a:pPr>
            <a:r>
              <a:rPr lang="en-US" sz="3600" b="1" dirty="0">
                <a:solidFill>
                  <a:srgbClr val="154172"/>
                </a:solidFill>
                <a:latin typeface="Lato" panose="020F0502020204030203" pitchFamily="34" charset="0"/>
                <a:cs typeface="Segoe UI" panose="020B0502040204020203" pitchFamily="34" charset="0"/>
              </a:rPr>
              <a:t>RESULTS: </a:t>
            </a:r>
          </a:p>
          <a:p>
            <a:pPr algn="just">
              <a:lnSpc>
                <a:spcPct val="120000"/>
              </a:lnSpc>
            </a:pPr>
            <a:r>
              <a:rPr lang="en-US" sz="3600" dirty="0">
                <a:latin typeface="Lato" panose="020F0502020204030203" pitchFamily="34" charset="0"/>
                <a:cs typeface="Segoe UI" panose="020B0502040204020203" pitchFamily="34" charset="0"/>
              </a:rPr>
              <a:t>Stylistically, tweets originating from Mayor Buttigieg and Mr. Steyer’s campaigns were the most similar to the collective  field, whereas tweets from Senators Sanders and Warren were most different. </a:t>
            </a: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r>
              <a:rPr lang="en-US" sz="3600" dirty="0">
                <a:latin typeface="Lato" panose="020F0502020204030203" pitchFamily="34" charset="0"/>
                <a:cs typeface="Segoe UI" panose="020B0502040204020203" pitchFamily="34" charset="0"/>
              </a:rPr>
              <a:t>With a corpus of </a:t>
            </a:r>
            <a:r>
              <a:rPr lang="en-US" sz="4400" b="1" dirty="0">
                <a:solidFill>
                  <a:srgbClr val="154172"/>
                </a:solidFill>
                <a:latin typeface="Lato" panose="020F0502020204030203" pitchFamily="34" charset="0"/>
                <a:cs typeface="Segoe UI" panose="020B0502040204020203" pitchFamily="34" charset="0"/>
              </a:rPr>
              <a:t>75 tweets  </a:t>
            </a:r>
            <a:r>
              <a:rPr lang="en-US" sz="3600" dirty="0">
                <a:latin typeface="Lato" panose="020F0502020204030203" pitchFamily="34" charset="0"/>
                <a:cs typeface="Segoe UI" panose="020B0502040204020203" pitchFamily="34" charset="0"/>
              </a:rPr>
              <a:t>from a single unlabeled account (about one week of activity), the correct author was correctly identified with </a:t>
            </a:r>
            <a:r>
              <a:rPr lang="en-US" sz="4400" b="1" dirty="0">
                <a:solidFill>
                  <a:srgbClr val="154172"/>
                </a:solidFill>
                <a:latin typeface="Lato" panose="020F0502020204030203" pitchFamily="34" charset="0"/>
                <a:cs typeface="Segoe UI" panose="020B0502040204020203" pitchFamily="34" charset="0"/>
              </a:rPr>
              <a:t>&gt;98.6%</a:t>
            </a:r>
            <a:r>
              <a:rPr lang="en-US" sz="3600" dirty="0">
                <a:latin typeface="Lato" panose="020F0502020204030203" pitchFamily="34" charset="0"/>
                <a:cs typeface="Segoe UI" panose="020B0502040204020203" pitchFamily="34" charset="0"/>
              </a:rPr>
              <a:t> accuracy using Kilgariff’s Chi-Squared Method.</a:t>
            </a: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r>
              <a:rPr lang="en-US" sz="3600" dirty="0">
                <a:latin typeface="Lato" panose="020F0502020204030203" pitchFamily="34" charset="0"/>
                <a:cs typeface="Segoe UI" panose="020B0502040204020203" pitchFamily="34" charset="0"/>
              </a:rPr>
              <a:t>The use of all </a:t>
            </a:r>
            <a:r>
              <a:rPr lang="en-US" sz="4400" b="1" dirty="0">
                <a:solidFill>
                  <a:srgbClr val="154172"/>
                </a:solidFill>
                <a:latin typeface="Lato" panose="020F0502020204030203" pitchFamily="34" charset="0"/>
                <a:cs typeface="Segoe UI" panose="020B0502040204020203" pitchFamily="34" charset="0"/>
              </a:rPr>
              <a:t>lowercase words </a:t>
            </a:r>
            <a:r>
              <a:rPr lang="en-US" sz="3600" dirty="0">
                <a:latin typeface="Lato" panose="020F0502020204030203" pitchFamily="34" charset="0"/>
                <a:cs typeface="Segoe UI" panose="020B0502040204020203" pitchFamily="34" charset="0"/>
              </a:rPr>
              <a:t>and the </a:t>
            </a:r>
            <a:r>
              <a:rPr lang="en-US" sz="4400" b="1" dirty="0">
                <a:solidFill>
                  <a:srgbClr val="154172"/>
                </a:solidFill>
                <a:latin typeface="Lato" panose="020F0502020204030203" pitchFamily="34" charset="0"/>
                <a:cs typeface="Segoe UI" panose="020B0502040204020203" pitchFamily="34" charset="0"/>
              </a:rPr>
              <a:t>token count per tweet </a:t>
            </a:r>
            <a:r>
              <a:rPr lang="en-US" sz="3600" dirty="0">
                <a:latin typeface="Lato" panose="020F0502020204030203" pitchFamily="34" charset="0"/>
                <a:cs typeface="Segoe UI" panose="020B0502040204020203" pitchFamily="34" charset="0"/>
              </a:rPr>
              <a:t>were the two most important features for correctly identifying a tweet’s author.</a:t>
            </a: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r>
              <a:rPr lang="en-US" sz="3600" dirty="0">
                <a:latin typeface="Lato" panose="020F0502020204030203" pitchFamily="34" charset="0"/>
                <a:cs typeface="Segoe UI" panose="020B0502040204020203" pitchFamily="34" charset="0"/>
              </a:rPr>
              <a:t>About </a:t>
            </a:r>
            <a:r>
              <a:rPr kumimoji="0" lang="en-US" sz="4400" b="1" i="0" u="none" strike="noStrike" kern="1200" cap="none" spc="0" normalizeH="0" baseline="0" noProof="0" dirty="0">
                <a:ln>
                  <a:noFill/>
                </a:ln>
                <a:solidFill>
                  <a:srgbClr val="154172"/>
                </a:solidFill>
                <a:effectLst/>
                <a:uLnTx/>
                <a:uFillTx/>
                <a:latin typeface="Lato" panose="020F0502020204030203" pitchFamily="34" charset="0"/>
                <a:ea typeface="+mn-ea"/>
                <a:cs typeface="Segoe UI" panose="020B0502040204020203" pitchFamily="34" charset="0"/>
              </a:rPr>
              <a:t>41%</a:t>
            </a:r>
            <a:r>
              <a:rPr kumimoji="0" lang="en-US" sz="3600" b="1" i="0" u="none" strike="noStrike" kern="1200" cap="none" spc="0" normalizeH="0" baseline="0" noProof="0" dirty="0">
                <a:ln>
                  <a:noFill/>
                </a:ln>
                <a:solidFill>
                  <a:srgbClr val="154172"/>
                </a:solidFill>
                <a:effectLst/>
                <a:uLnTx/>
                <a:uFillTx/>
                <a:latin typeface="Lato" panose="020F0502020204030203" pitchFamily="34" charset="0"/>
                <a:ea typeface="+mn-ea"/>
                <a:cs typeface="Segoe UI" panose="020B0502040204020203" pitchFamily="34" charset="0"/>
              </a:rPr>
              <a:t> </a:t>
            </a:r>
            <a:r>
              <a:rPr lang="en-US" sz="3600" dirty="0">
                <a:latin typeface="Lato" panose="020F0502020204030203" pitchFamily="34" charset="0"/>
                <a:cs typeface="Segoe UI" panose="020B0502040204020203" pitchFamily="34" charset="0"/>
              </a:rPr>
              <a:t>of the candidates’ tweets were focused on general campaigning and/or raising money. </a:t>
            </a:r>
          </a:p>
          <a:p>
            <a:pPr algn="just">
              <a:lnSpc>
                <a:spcPct val="120000"/>
              </a:lnSpc>
            </a:pPr>
            <a:endParaRPr lang="en-US" sz="3600" dirty="0">
              <a:latin typeface="Lato" panose="020F0502020204030203" pitchFamily="34" charset="0"/>
              <a:cs typeface="Segoe UI" panose="020B0502040204020203" pitchFamily="34" charset="0"/>
            </a:endParaRPr>
          </a:p>
          <a:p>
            <a:pPr algn="just">
              <a:lnSpc>
                <a:spcPct val="120000"/>
              </a:lnSpc>
            </a:pPr>
            <a:r>
              <a:rPr lang="en-US" sz="3600" dirty="0">
                <a:latin typeface="Lato" panose="020F0502020204030203" pitchFamily="34" charset="0"/>
                <a:cs typeface="Segoe UI" panose="020B0502040204020203" pitchFamily="34" charset="0"/>
              </a:rPr>
              <a:t>Proportionally, President-Elect Biden tweeted the most about </a:t>
            </a:r>
            <a:r>
              <a:rPr lang="en-US" sz="4400" b="1" dirty="0">
                <a:solidFill>
                  <a:srgbClr val="154172"/>
                </a:solidFill>
                <a:latin typeface="Lato" panose="020F0502020204030203" pitchFamily="34" charset="0"/>
                <a:cs typeface="Segoe UI" panose="020B0502040204020203" pitchFamily="34" charset="0"/>
              </a:rPr>
              <a:t>defeating  President  Trump.</a:t>
            </a:r>
          </a:p>
        </p:txBody>
      </p:sp>
      <p:sp>
        <p:nvSpPr>
          <p:cNvPr id="19" name="TextBox 18">
            <a:extLst>
              <a:ext uri="{FF2B5EF4-FFF2-40B4-BE49-F238E27FC236}">
                <a16:creationId xmlns:a16="http://schemas.microsoft.com/office/drawing/2014/main" id="{315520EB-0F65-403D-A973-B17B2A4C2E9D}"/>
              </a:ext>
            </a:extLst>
          </p:cNvPr>
          <p:cNvSpPr txBox="1"/>
          <p:nvPr/>
        </p:nvSpPr>
        <p:spPr>
          <a:xfrm>
            <a:off x="41527570" y="27267039"/>
            <a:ext cx="7315200" cy="2492990"/>
          </a:xfrm>
          <a:prstGeom prst="rect">
            <a:avLst/>
          </a:prstGeom>
          <a:noFill/>
        </p:spPr>
        <p:txBody>
          <a:bodyPr wrap="square" rtlCol="0">
            <a:spAutoFit/>
          </a:bodyPr>
          <a:lstStyle/>
          <a:p>
            <a:r>
              <a:rPr lang="en-US" sz="4000" dirty="0">
                <a:solidFill>
                  <a:srgbClr val="A6A6A6"/>
                </a:solidFill>
                <a:latin typeface="Lato Black" panose="020F0A02020204030203" pitchFamily="34" charset="0"/>
                <a:cs typeface="Arial" panose="020B0604020202020204" pitchFamily="34" charset="0"/>
              </a:rPr>
              <a:t>Take a picture or use the link to go to our GitHub repo with the full report and code.</a:t>
            </a:r>
          </a:p>
          <a:p>
            <a:r>
              <a:rPr lang="en-US" sz="3600" dirty="0">
                <a:solidFill>
                  <a:srgbClr val="A6A6A6"/>
                </a:solidFill>
                <a:latin typeface="Lato Black" panose="020F0A02020204030203"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https://bit.ly/TweetingDemocracy</a:t>
            </a:r>
            <a:endParaRPr lang="en-US" sz="3600" dirty="0">
              <a:solidFill>
                <a:srgbClr val="A6A6A6"/>
              </a:solidFill>
              <a:latin typeface="Lato Black" panose="020F0A02020204030203" pitchFamily="34" charset="0"/>
              <a:cs typeface="Arial" panose="020B0604020202020204" pitchFamily="34" charset="0"/>
            </a:endParaRPr>
          </a:p>
        </p:txBody>
      </p:sp>
      <p:sp>
        <p:nvSpPr>
          <p:cNvPr id="9" name="Graphic 7">
            <a:extLst>
              <a:ext uri="{FF2B5EF4-FFF2-40B4-BE49-F238E27FC236}">
                <a16:creationId xmlns:a16="http://schemas.microsoft.com/office/drawing/2014/main" id="{9914F9AF-0FB9-4924-8DCA-B46EEB713FE9}"/>
              </a:ext>
            </a:extLst>
          </p:cNvPr>
          <p:cNvSpPr>
            <a:spLocks noChangeAspect="1"/>
          </p:cNvSpPr>
          <p:nvPr/>
        </p:nvSpPr>
        <p:spPr>
          <a:xfrm>
            <a:off x="46331879" y="25475369"/>
            <a:ext cx="857956" cy="1484033"/>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chemeClr val="bg1">
              <a:lumMod val="65000"/>
            </a:schemeClr>
          </a:solidFill>
          <a:ln w="56406" cap="flat">
            <a:noFill/>
            <a:prstDash val="solid"/>
            <a:miter/>
          </a:ln>
        </p:spPr>
        <p:txBody>
          <a:bodyPr rtlCol="0" anchor="ctr"/>
          <a:lstStyle/>
          <a:p>
            <a:endParaRPr lang="en-US" dirty="0">
              <a:solidFill>
                <a:schemeClr val="bg1">
                  <a:lumMod val="85000"/>
                </a:schemeClr>
              </a:solidFill>
            </a:endParaRP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44937812" y="26217385"/>
            <a:ext cx="1297464" cy="0"/>
          </a:xfrm>
          <a:prstGeom prst="straightConnector1">
            <a:avLst/>
          </a:prstGeom>
          <a:solidFill>
            <a:schemeClr val="bg1">
              <a:lumMod val="65000"/>
            </a:schemeClr>
          </a:solidFill>
          <a:ln w="666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907EB74-DB47-4C6A-96EF-EA7BD1B42B55}"/>
              </a:ext>
            </a:extLst>
          </p:cNvPr>
          <p:cNvPicPr>
            <a:picLocks noChangeAspect="1"/>
          </p:cNvPicPr>
          <p:nvPr/>
        </p:nvPicPr>
        <p:blipFill>
          <a:blip r:embed="rId6"/>
          <a:stretch>
            <a:fillRect/>
          </a:stretch>
        </p:blipFill>
        <p:spPr>
          <a:xfrm>
            <a:off x="42690408" y="25262254"/>
            <a:ext cx="1862489" cy="1882303"/>
          </a:xfrm>
          <a:prstGeom prst="rect">
            <a:avLst/>
          </a:prstGeom>
        </p:spPr>
      </p:pic>
      <p:pic>
        <p:nvPicPr>
          <p:cNvPr id="57" name="Picture 56" descr="Chart, bar chart&#10;&#10;Description automatically generated">
            <a:extLst>
              <a:ext uri="{FF2B5EF4-FFF2-40B4-BE49-F238E27FC236}">
                <a16:creationId xmlns:a16="http://schemas.microsoft.com/office/drawing/2014/main" id="{C147E45A-942E-44FD-ABAC-BD9E7F45AC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0" y="15295692"/>
            <a:ext cx="8177778" cy="7161904"/>
          </a:xfrm>
          <a:prstGeom prst="rect">
            <a:avLst/>
          </a:prstGeom>
        </p:spPr>
      </p:pic>
      <p:pic>
        <p:nvPicPr>
          <p:cNvPr id="63" name="Picture 62" descr="Chart, scatter chart&#10;&#10;Description automatically generated">
            <a:extLst>
              <a:ext uri="{FF2B5EF4-FFF2-40B4-BE49-F238E27FC236}">
                <a16:creationId xmlns:a16="http://schemas.microsoft.com/office/drawing/2014/main" id="{DFFA72EB-32D3-400E-96EC-3F61A247F5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98324" y="10433518"/>
            <a:ext cx="11453968" cy="8558730"/>
          </a:xfrm>
          <a:prstGeom prst="rect">
            <a:avLst/>
          </a:prstGeom>
        </p:spPr>
      </p:pic>
      <p:grpSp>
        <p:nvGrpSpPr>
          <p:cNvPr id="71" name="Group 70">
            <a:extLst>
              <a:ext uri="{FF2B5EF4-FFF2-40B4-BE49-F238E27FC236}">
                <a16:creationId xmlns:a16="http://schemas.microsoft.com/office/drawing/2014/main" id="{D649501D-9E92-4BAD-94FD-FE4C97DC82A9}"/>
              </a:ext>
            </a:extLst>
          </p:cNvPr>
          <p:cNvGrpSpPr/>
          <p:nvPr/>
        </p:nvGrpSpPr>
        <p:grpSpPr>
          <a:xfrm>
            <a:off x="12498324" y="19649397"/>
            <a:ext cx="26006348" cy="12859180"/>
            <a:chOff x="12622628" y="19638096"/>
            <a:chExt cx="26006348" cy="12859180"/>
          </a:xfrm>
        </p:grpSpPr>
        <p:pic>
          <p:nvPicPr>
            <p:cNvPr id="51" name="Picture 50" descr="Chart, bar chart&#10;&#10;Description automatically generated">
              <a:extLst>
                <a:ext uri="{FF2B5EF4-FFF2-40B4-BE49-F238E27FC236}">
                  <a16:creationId xmlns:a16="http://schemas.microsoft.com/office/drawing/2014/main" id="{01FB839A-065B-4D3E-AE7C-571846ADC2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44850" y="22567118"/>
              <a:ext cx="14984126" cy="9930158"/>
            </a:xfrm>
            <a:prstGeom prst="rect">
              <a:avLst/>
            </a:prstGeom>
          </p:spPr>
        </p:pic>
        <p:pic>
          <p:nvPicPr>
            <p:cNvPr id="67" name="Picture 66" descr="Chart, bar chart&#10;&#10;Description automatically generated">
              <a:extLst>
                <a:ext uri="{FF2B5EF4-FFF2-40B4-BE49-F238E27FC236}">
                  <a16:creationId xmlns:a16="http://schemas.microsoft.com/office/drawing/2014/main" id="{2230116E-E455-4E5A-A1E5-D38D29CE04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22628" y="22566894"/>
              <a:ext cx="11022222" cy="9930158"/>
            </a:xfrm>
            <a:prstGeom prst="rect">
              <a:avLst/>
            </a:prstGeom>
          </p:spPr>
        </p:pic>
        <p:pic>
          <p:nvPicPr>
            <p:cNvPr id="70" name="Picture 69">
              <a:extLst>
                <a:ext uri="{FF2B5EF4-FFF2-40B4-BE49-F238E27FC236}">
                  <a16:creationId xmlns:a16="http://schemas.microsoft.com/office/drawing/2014/main" id="{1C511B25-8D6B-4AA5-BC2B-75B46285223E}"/>
                </a:ext>
              </a:extLst>
            </p:cNvPr>
            <p:cNvPicPr>
              <a:picLocks noChangeAspect="1"/>
            </p:cNvPicPr>
            <p:nvPr/>
          </p:nvPicPr>
          <p:blipFill>
            <a:blip r:embed="rId11"/>
            <a:stretch>
              <a:fillRect/>
            </a:stretch>
          </p:blipFill>
          <p:spPr>
            <a:xfrm>
              <a:off x="12622628" y="19638096"/>
              <a:ext cx="26005536" cy="2963713"/>
            </a:xfrm>
            <a:prstGeom prst="rect">
              <a:avLst/>
            </a:prstGeom>
          </p:spPr>
        </p:pic>
      </p:grpSp>
    </p:spTree>
    <p:extLst>
      <p:ext uri="{BB962C8B-B14F-4D97-AF65-F5344CB8AC3E}">
        <p14:creationId xmlns:p14="http://schemas.microsoft.com/office/powerpoint/2010/main" val="24150486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4384</TotalTime>
  <Words>372</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 Light</vt:lpstr>
      <vt:lpstr>Calibri</vt:lpstr>
      <vt:lpstr>Lato Black</vt:lpstr>
      <vt:lpstr>Arial</vt:lpstr>
      <vt:lpstr>Lato</vt:lpstr>
      <vt:lpstr>Office Theme</vt:lpstr>
      <vt:lpstr>Tweeting Democracy! A look at the tweets of the 2020 Democratic Presidential Nominee Hopefuls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Nicole Yoder</cp:lastModifiedBy>
  <cp:revision>193</cp:revision>
  <dcterms:created xsi:type="dcterms:W3CDTF">2019-07-02T13:39:34Z</dcterms:created>
  <dcterms:modified xsi:type="dcterms:W3CDTF">2020-11-30T18:03:28Z</dcterms:modified>
</cp:coreProperties>
</file>